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5404" autoAdjust="0"/>
  </p:normalViewPr>
  <p:slideViewPr>
    <p:cSldViewPr>
      <p:cViewPr varScale="1">
        <p:scale>
          <a:sx n="55" d="100"/>
          <a:sy n="55" d="100"/>
        </p:scale>
        <p:origin x="-1134" y="-78"/>
      </p:cViewPr>
      <p:guideLst>
        <p:guide orient="horz" pos="2160"/>
        <p:guide pos="2880"/>
      </p:guideLst>
    </p:cSldViewPr>
  </p:slideViewPr>
  <p:outlineViewPr>
    <p:cViewPr>
      <p:scale>
        <a:sx n="33" d="100"/>
        <a:sy n="33" d="100"/>
      </p:scale>
      <p:origin x="0" y="0"/>
    </p:cViewPr>
  </p:outlineViewPr>
  <p:notesTextViewPr>
    <p:cViewPr>
      <p:scale>
        <a:sx n="1" d="1"/>
        <a:sy n="1" d="1"/>
      </p:scale>
      <p:origin x="0" y="1764"/>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4A211F-4B10-4DAF-BB05-3D953E384008}" type="datetimeFigureOut">
              <a:rPr lang="en-US" smtClean="0"/>
              <a:t>3/6/2025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C4329A-D957-46FF-93C8-818402605F1B}" type="slidenum">
              <a:rPr lang="en-US" smtClean="0"/>
              <a:t>‹#›</a:t>
            </a:fld>
            <a:endParaRPr lang="en-US"/>
          </a:p>
        </p:txBody>
      </p:sp>
    </p:spTree>
    <p:extLst>
      <p:ext uri="{BB962C8B-B14F-4D97-AF65-F5344CB8AC3E}">
        <p14:creationId xmlns:p14="http://schemas.microsoft.com/office/powerpoint/2010/main" val="144316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ncyclopedia.com/literature-and-arts/journalism-and-publishing/libraries-books-and-printing/digital-librarie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encyclopedia.com/science-and-technology/computers-and-electrical-engineering/computers-and-computing/internet"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intbook.com/digital-library"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usgs.gov/data-management/data-acquisition-method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C4329A-D957-46FF-93C8-818402605F1B}" type="slidenum">
              <a:rPr lang="en-US" smtClean="0"/>
              <a:t>1</a:t>
            </a:fld>
            <a:endParaRPr lang="en-US"/>
          </a:p>
        </p:txBody>
      </p:sp>
    </p:spTree>
    <p:extLst>
      <p:ext uri="{BB962C8B-B14F-4D97-AF65-F5344CB8AC3E}">
        <p14:creationId xmlns:p14="http://schemas.microsoft.com/office/powerpoint/2010/main" val="1409654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none" strike="noStrike" kern="1200" dirty="0" smtClean="0">
                <a:solidFill>
                  <a:schemeClr val="tx1"/>
                </a:solidFill>
                <a:effectLst/>
                <a:latin typeface="+mn-lt"/>
                <a:ea typeface="+mn-ea"/>
                <a:cs typeface="+mn-cs"/>
                <a:hlinkClick r:id="rId3"/>
              </a:rPr>
              <a:t>Digital libraries</a:t>
            </a:r>
            <a:r>
              <a:rPr lang="en-GB" sz="1200" kern="1200" dirty="0" smtClean="0">
                <a:solidFill>
                  <a:schemeClr val="tx1"/>
                </a:solidFill>
                <a:effectLst/>
                <a:latin typeface="+mn-lt"/>
                <a:ea typeface="+mn-ea"/>
                <a:cs typeface="+mn-cs"/>
              </a:rPr>
              <a:t> are organized collections of information resources and associated tools for creating, archiving, sharing, searching, and using information that can be accessed electronically.</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Examples include hypertexts, archival images, computer simulations, digital video, and, most uniquely, real-time scientific data such as temperature readings from remote meteorological instruments connected to </a:t>
            </a:r>
            <a:r>
              <a:rPr lang="en-GB" sz="1200" u="none" strike="noStrike" kern="1200" dirty="0" smtClean="0">
                <a:solidFill>
                  <a:schemeClr val="tx1"/>
                </a:solidFill>
                <a:effectLst/>
                <a:latin typeface="+mn-lt"/>
                <a:ea typeface="+mn-ea"/>
                <a:cs typeface="+mn-cs"/>
                <a:hlinkClick r:id="rId4"/>
              </a:rPr>
              <a:t>the Internet</a:t>
            </a:r>
            <a:endParaRPr lang="en-US" dirty="0"/>
          </a:p>
        </p:txBody>
      </p:sp>
      <p:sp>
        <p:nvSpPr>
          <p:cNvPr id="4" name="Slide Number Placeholder 3"/>
          <p:cNvSpPr>
            <a:spLocks noGrp="1"/>
          </p:cNvSpPr>
          <p:nvPr>
            <p:ph type="sldNum" sz="quarter" idx="10"/>
          </p:nvPr>
        </p:nvSpPr>
        <p:spPr/>
        <p:txBody>
          <a:bodyPr/>
          <a:lstStyle/>
          <a:p>
            <a:fld id="{ADC4329A-D957-46FF-93C8-818402605F1B}" type="slidenum">
              <a:rPr lang="en-US" smtClean="0"/>
              <a:t>5</a:t>
            </a:fld>
            <a:endParaRPr lang="en-US"/>
          </a:p>
        </p:txBody>
      </p:sp>
    </p:spTree>
    <p:extLst>
      <p:ext uri="{BB962C8B-B14F-4D97-AF65-F5344CB8AC3E}">
        <p14:creationId xmlns:p14="http://schemas.microsoft.com/office/powerpoint/2010/main" val="3014742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C4329A-D957-46FF-93C8-818402605F1B}" type="slidenum">
              <a:rPr lang="en-US" smtClean="0"/>
              <a:t>6</a:t>
            </a:fld>
            <a:endParaRPr lang="en-US"/>
          </a:p>
        </p:txBody>
      </p:sp>
    </p:spTree>
    <p:extLst>
      <p:ext uri="{BB962C8B-B14F-4D97-AF65-F5344CB8AC3E}">
        <p14:creationId xmlns:p14="http://schemas.microsoft.com/office/powerpoint/2010/main" val="89956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Nature of a digital library </a:t>
            </a:r>
          </a:p>
          <a:p>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No Physical Restrictions: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With the traditional libraries, one has to physically make arrangements and go to a library to access books or other documents. There are no such physical restrictions in the case of digital libraries. One can access it from anywhere, even from the comfort of their homes! All that is required is a good Internet connection. That’s it!</a:t>
            </a:r>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r>
            <a:br>
              <a:rPr lang="en-GB" sz="1200" b="1" kern="1200" dirty="0" smtClean="0">
                <a:solidFill>
                  <a:schemeClr val="tx1"/>
                </a:solidFill>
                <a:effectLst/>
                <a:latin typeface="+mn-lt"/>
                <a:ea typeface="+mn-ea"/>
                <a:cs typeface="+mn-cs"/>
              </a:rPr>
            </a:br>
            <a:r>
              <a:rPr lang="en-GB"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Multiple Access: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One main problem in traditional libraries is the restriction in using the same resource by multiple people simultaneously. It is not a problem in the case of digital libraries. Several individuals and institutions can access the same resource at the same time. </a:t>
            </a:r>
            <a:r>
              <a:rPr lang="en-GB" sz="1200" kern="1200" dirty="0" err="1" smtClean="0">
                <a:solidFill>
                  <a:schemeClr val="tx1"/>
                </a:solidFill>
                <a:effectLst/>
                <a:latin typeface="+mn-lt"/>
                <a:ea typeface="+mn-ea"/>
                <a:cs typeface="+mn-cs"/>
              </a:rPr>
              <a:t>Mintbook</a:t>
            </a:r>
            <a:r>
              <a:rPr lang="en-GB" sz="1200" kern="1200" dirty="0" smtClean="0">
                <a:solidFill>
                  <a:schemeClr val="tx1"/>
                </a:solidFill>
                <a:effectLst/>
                <a:latin typeface="+mn-lt"/>
                <a:ea typeface="+mn-ea"/>
                <a:cs typeface="+mn-cs"/>
              </a:rPr>
              <a:t> is one such digital library where resources are available to universities, training </a:t>
            </a:r>
            <a:r>
              <a:rPr lang="en-GB" sz="1200" kern="1200" dirty="0" err="1" smtClean="0">
                <a:solidFill>
                  <a:schemeClr val="tx1"/>
                </a:solidFill>
                <a:effectLst/>
                <a:latin typeface="+mn-lt"/>
                <a:ea typeface="+mn-ea"/>
                <a:cs typeface="+mn-cs"/>
              </a:rPr>
              <a:t>centers</a:t>
            </a:r>
            <a:r>
              <a:rPr lang="en-GB" sz="1200" kern="1200" dirty="0" smtClean="0">
                <a:solidFill>
                  <a:schemeClr val="tx1"/>
                </a:solidFill>
                <a:effectLst/>
                <a:latin typeface="+mn-lt"/>
                <a:ea typeface="+mn-ea"/>
                <a:cs typeface="+mn-cs"/>
              </a:rPr>
              <a:t>, banking, and even schools. It has a variety of content that matches everybody’s choice.</a:t>
            </a:r>
            <a:endParaRPr lang="en-US" sz="1200" kern="1200" dirty="0" smtClean="0">
              <a:solidFill>
                <a:schemeClr val="tx1"/>
              </a:solidFill>
              <a:effectLst/>
              <a:latin typeface="+mn-lt"/>
              <a:ea typeface="+mn-ea"/>
              <a:cs typeface="+mn-cs"/>
            </a:endParaRPr>
          </a:p>
          <a:p>
            <a:endParaRPr lang="en-US" dirty="0" smtClean="0"/>
          </a:p>
          <a:p>
            <a:r>
              <a:rPr lang="en-GB" sz="1200" b="1" kern="1200" dirty="0" smtClean="0">
                <a:solidFill>
                  <a:schemeClr val="tx1"/>
                </a:solidFill>
                <a:effectLst/>
                <a:latin typeface="+mn-lt"/>
                <a:ea typeface="+mn-ea"/>
                <a:cs typeface="+mn-cs"/>
              </a:rPr>
              <a:t>Easy-to-Use: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DLs are more comfortable to use as compared to physical libraries. All you have to do is search for the title or the author, and you’ll get your book in no time. You don’t have to go from shelf to shelf looking for a book. Moreover, their digital libraries are customizable. Such DLs can be easily customized with your business requirements by getting integrated with your setup.</a:t>
            </a:r>
            <a:endParaRPr lang="en-US" sz="1200" kern="1200" dirty="0" smtClean="0">
              <a:solidFill>
                <a:schemeClr val="tx1"/>
              </a:solidFill>
              <a:effectLst/>
              <a:latin typeface="+mn-lt"/>
              <a:ea typeface="+mn-ea"/>
              <a:cs typeface="+mn-cs"/>
            </a:endParaRPr>
          </a:p>
          <a:p>
            <a:endParaRPr lang="en-US" dirty="0" smtClean="0"/>
          </a:p>
          <a:p>
            <a:r>
              <a:rPr lang="en-GB" sz="1200" b="1" kern="1200" dirty="0" smtClean="0">
                <a:solidFill>
                  <a:schemeClr val="tx1"/>
                </a:solidFill>
                <a:effectLst/>
                <a:latin typeface="+mn-lt"/>
                <a:ea typeface="+mn-ea"/>
                <a:cs typeface="+mn-cs"/>
              </a:rPr>
              <a:t>Conservation and Preservation: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Physical books get damaged after being used and reused again. Their pages get torn, and print disappears with time. Thus, DLs have an advantageous position in this area. No matter how many times a resource is being accessed, it will not affect its condition. It remains preserved in its original form for a more extended period. However, it is still debatable whether DLs are the ultimate preservation solution for physical books.</a:t>
            </a:r>
          </a:p>
          <a:p>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No Limitation of Space: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storage capacity of the traditional libraries is restricted due to the limited amount of physical space. On the other hand, there is no such limitation in the case of DLs. DLs can store thousands of resources without facing any difficulties because media storage is very affordable. </a:t>
            </a:r>
            <a:r>
              <a:rPr lang="en-GB" sz="1200" kern="1200" dirty="0" err="1" smtClean="0">
                <a:solidFill>
                  <a:schemeClr val="tx1"/>
                </a:solidFill>
                <a:effectLst/>
                <a:latin typeface="+mn-lt"/>
                <a:ea typeface="+mn-ea"/>
                <a:cs typeface="+mn-cs"/>
              </a:rPr>
              <a:t>Mintbook</a:t>
            </a:r>
            <a:r>
              <a:rPr lang="en-GB" sz="1200" kern="1200" dirty="0" smtClean="0">
                <a:solidFill>
                  <a:schemeClr val="tx1"/>
                </a:solidFill>
                <a:effectLst/>
                <a:latin typeface="+mn-lt"/>
                <a:ea typeface="+mn-ea"/>
                <a:cs typeface="+mn-cs"/>
              </a:rPr>
              <a:t> Digital Library has about 10 lakh content stored in more than ten regional languages!</a:t>
            </a:r>
          </a:p>
          <a:p>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More Than a Library: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Another exciting feature of digital libraries is that it’s not just a library. Its spectrum is broader than the old school libraries. For instance, </a:t>
            </a:r>
            <a:r>
              <a:rPr lang="en-GB" sz="1200" kern="1200" dirty="0" smtClean="0">
                <a:solidFill>
                  <a:schemeClr val="tx1"/>
                </a:solidFill>
                <a:effectLst/>
                <a:latin typeface="+mn-lt"/>
                <a:ea typeface="+mn-ea"/>
                <a:cs typeface="+mn-cs"/>
                <a:hlinkClick r:id="rId3"/>
              </a:rPr>
              <a:t>digital libraries</a:t>
            </a:r>
            <a:r>
              <a:rPr lang="en-GB" sz="1200" kern="1200" dirty="0" smtClean="0">
                <a:solidFill>
                  <a:schemeClr val="tx1"/>
                </a:solidFill>
                <a:effectLst/>
                <a:latin typeface="+mn-lt"/>
                <a:ea typeface="+mn-ea"/>
                <a:cs typeface="+mn-cs"/>
              </a:rPr>
              <a:t> engage with their clients via formal as well as informal mode.</a:t>
            </a:r>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r>
            <a:br>
              <a:rPr lang="en-GB" sz="1200" b="1" kern="1200" dirty="0" smtClean="0">
                <a:solidFill>
                  <a:schemeClr val="tx1"/>
                </a:solidFill>
                <a:effectLst/>
                <a:latin typeface="+mn-lt"/>
                <a:ea typeface="+mn-ea"/>
                <a:cs typeface="+mn-cs"/>
              </a:rPr>
            </a:br>
            <a:r>
              <a:rPr lang="en-GB"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Not Time-Bound: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one thing we are all lazy at doing is returning the book to the library. Admit it that we always return the book late, and then what? We pay the late fee. In some libraries, the time you can issue a book is as low as a week. Who can finish a book in a week? Nobody! (unless you’re an avid reader).</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r>
            <a:br>
              <a:rPr lang="en-GB" sz="1200" b="1" kern="1200" dirty="0" smtClean="0">
                <a:solidFill>
                  <a:schemeClr val="tx1"/>
                </a:solidFill>
                <a:effectLst/>
                <a:latin typeface="+mn-lt"/>
                <a:ea typeface="+mn-ea"/>
                <a:cs typeface="+mn-cs"/>
              </a:rPr>
            </a:br>
            <a:r>
              <a:rPr lang="en-GB"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DC4329A-D957-46FF-93C8-818402605F1B}" type="slidenum">
              <a:rPr lang="en-US" smtClean="0"/>
              <a:t>8</a:t>
            </a:fld>
            <a:endParaRPr lang="en-US"/>
          </a:p>
        </p:txBody>
      </p:sp>
    </p:spTree>
    <p:extLst>
      <p:ext uri="{BB962C8B-B14F-4D97-AF65-F5344CB8AC3E}">
        <p14:creationId xmlns:p14="http://schemas.microsoft.com/office/powerpoint/2010/main" val="820038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Meaning of digital information resources</a:t>
            </a:r>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Digital learning materials or e-learning materials are study materials published in digital format. These include e-textbooks, e-workbooks, educational videos, e-tests, etc.</a:t>
            </a:r>
            <a:endParaRPr lang="en-US" sz="1200" kern="1200" dirty="0" smtClean="0">
              <a:solidFill>
                <a:schemeClr val="tx1"/>
              </a:solidFill>
              <a:effectLst/>
              <a:latin typeface="+mn-lt"/>
              <a:ea typeface="+mn-ea"/>
              <a:cs typeface="+mn-cs"/>
            </a:endParaRPr>
          </a:p>
          <a:p>
            <a:endParaRPr lang="en-US" dirty="0" smtClean="0"/>
          </a:p>
          <a:p>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Digital learning materials are aimed at teachers and students (including home-schooled students or schools with the Estonian language of instruction abroad), in addition to other stakeholders (lifelong learners, hobby schools, parents).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E-tasks are digitized tasks that support formative evaluation, which corresponds to the learning outcomes and topics of subject programs of national curricula and are located in the Examination Information System (EIS).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E-tasks are prepared under the guidance and organization of </a:t>
            </a:r>
            <a:r>
              <a:rPr lang="en-GB" sz="1200" kern="1200" dirty="0" err="1" smtClean="0">
                <a:solidFill>
                  <a:schemeClr val="tx1"/>
                </a:solidFill>
                <a:effectLst/>
                <a:latin typeface="+mn-lt"/>
                <a:ea typeface="+mn-ea"/>
                <a:cs typeface="+mn-cs"/>
              </a:rPr>
              <a:t>Innove</a:t>
            </a:r>
            <a:r>
              <a:rPr lang="en-GB" sz="1200" kern="1200" dirty="0" smtClean="0">
                <a:solidFill>
                  <a:schemeClr val="tx1"/>
                </a:solidFill>
                <a:effectLst/>
                <a:latin typeface="+mn-lt"/>
                <a:ea typeface="+mn-ea"/>
                <a:cs typeface="+mn-cs"/>
              </a:rPr>
              <a:t>, and, as a rule, they are composed by teachers.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DC4329A-D957-46FF-93C8-818402605F1B}" type="slidenum">
              <a:rPr lang="en-US" smtClean="0"/>
              <a:t>9</a:t>
            </a:fld>
            <a:endParaRPr lang="en-US"/>
          </a:p>
        </p:txBody>
      </p:sp>
    </p:spTree>
    <p:extLst>
      <p:ext uri="{BB962C8B-B14F-4D97-AF65-F5344CB8AC3E}">
        <p14:creationId xmlns:p14="http://schemas.microsoft.com/office/powerpoint/2010/main" val="3903862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Sources of digital information resources</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Nonprint</a:t>
            </a:r>
            <a:r>
              <a:rPr lang="en-GB" sz="1200" kern="1200" dirty="0" smtClean="0">
                <a:solidFill>
                  <a:schemeClr val="tx1"/>
                </a:solidFill>
                <a:effectLst/>
                <a:latin typeface="+mn-lt"/>
                <a:ea typeface="+mn-ea"/>
                <a:cs typeface="+mn-cs"/>
              </a:rPr>
              <a:t> sources include images, films, television broadcasts, radio productions and music recordings. One of the most effective methods of dealing with </a:t>
            </a:r>
            <a:r>
              <a:rPr lang="en-GB" sz="1200" kern="1200" dirty="0" err="1" smtClean="0">
                <a:solidFill>
                  <a:schemeClr val="tx1"/>
                </a:solidFill>
                <a:effectLst/>
                <a:latin typeface="+mn-lt"/>
                <a:ea typeface="+mn-ea"/>
                <a:cs typeface="+mn-cs"/>
              </a:rPr>
              <a:t>nonprint</a:t>
            </a:r>
            <a:r>
              <a:rPr lang="en-GB" sz="1200" kern="1200" dirty="0" smtClean="0">
                <a:solidFill>
                  <a:schemeClr val="tx1"/>
                </a:solidFill>
                <a:effectLst/>
                <a:latin typeface="+mn-lt"/>
                <a:ea typeface="+mn-ea"/>
                <a:cs typeface="+mn-cs"/>
              </a:rPr>
              <a:t> sources is by asking questions, according to Frank Baker, who is a media consultant for the South Carolina State</a:t>
            </a:r>
          </a:p>
          <a:p>
            <a:r>
              <a:rPr lang="en-GB" sz="1200" b="1" kern="1200" dirty="0" smtClean="0">
                <a:solidFill>
                  <a:schemeClr val="tx1"/>
                </a:solidFill>
                <a:effectLst/>
                <a:latin typeface="+mn-lt"/>
                <a:ea typeface="+mn-ea"/>
                <a:cs typeface="+mn-cs"/>
              </a:rPr>
              <a:t>Common Data Acquisition methods and Considerations</a:t>
            </a:r>
            <a:r>
              <a:rPr lang="en-GB" sz="1200" b="1" kern="1200" dirty="0" smtClean="0">
                <a:solidFill>
                  <a:schemeClr val="tx1"/>
                </a:solidFill>
                <a:effectLst/>
                <a:latin typeface="+mn-lt"/>
                <a:ea typeface="+mn-ea"/>
                <a:cs typeface="+mn-cs"/>
                <a:hlinkClick r:id="rId3"/>
              </a:rPr>
              <a:t> </a:t>
            </a:r>
            <a:endParaRPr lang="en-US"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Business Needs</a:t>
            </a:r>
            <a:r>
              <a:rPr lang="en-GB" sz="1200" kern="1200" dirty="0" smtClean="0">
                <a:solidFill>
                  <a:schemeClr val="tx1"/>
                </a:solidFill>
                <a:effectLst/>
                <a:latin typeface="+mn-lt"/>
                <a:ea typeface="+mn-ea"/>
                <a:cs typeface="+mn-cs"/>
              </a:rPr>
              <a:t>: The first thing to always consider is the business need - why are these data required? What will be done with them?</a:t>
            </a:r>
            <a:endParaRPr lang="en-US" dirty="0"/>
          </a:p>
        </p:txBody>
      </p:sp>
      <p:sp>
        <p:nvSpPr>
          <p:cNvPr id="4" name="Slide Number Placeholder 3"/>
          <p:cNvSpPr>
            <a:spLocks noGrp="1"/>
          </p:cNvSpPr>
          <p:nvPr>
            <p:ph type="sldNum" sz="quarter" idx="10"/>
          </p:nvPr>
        </p:nvSpPr>
        <p:spPr/>
        <p:txBody>
          <a:bodyPr/>
          <a:lstStyle/>
          <a:p>
            <a:fld id="{ADC4329A-D957-46FF-93C8-818402605F1B}" type="slidenum">
              <a:rPr lang="en-US" smtClean="0"/>
              <a:t>10</a:t>
            </a:fld>
            <a:endParaRPr lang="en-US"/>
          </a:p>
        </p:txBody>
      </p:sp>
    </p:spTree>
    <p:extLst>
      <p:ext uri="{BB962C8B-B14F-4D97-AF65-F5344CB8AC3E}">
        <p14:creationId xmlns:p14="http://schemas.microsoft.com/office/powerpoint/2010/main" val="995497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u="sng" kern="1200" dirty="0" smtClean="0">
                <a:solidFill>
                  <a:schemeClr val="tx1"/>
                </a:solidFill>
                <a:effectLst/>
                <a:latin typeface="+mn-lt"/>
                <a:ea typeface="+mn-ea"/>
                <a:cs typeface="+mn-cs"/>
              </a:rPr>
              <a:t>Business Rules</a:t>
            </a:r>
            <a:r>
              <a:rPr lang="en-GB" sz="1200" kern="1200" dirty="0" smtClean="0">
                <a:solidFill>
                  <a:schemeClr val="tx1"/>
                </a:solidFill>
                <a:effectLst/>
                <a:latin typeface="+mn-lt"/>
                <a:ea typeface="+mn-ea"/>
                <a:cs typeface="+mn-cs"/>
              </a:rPr>
              <a:t>: A business rule identifies the constraints under which the business operates. For instance, where applicable, all geospatial data must have Federal Geographic Data Committee (FGDC) compliant metadata. These rules will affect your data acquisition decisions.</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GB" sz="1200" u="sng" kern="1200" dirty="0" smtClean="0">
                <a:solidFill>
                  <a:schemeClr val="tx1"/>
                </a:solidFill>
                <a:effectLst/>
                <a:latin typeface="+mn-lt"/>
                <a:ea typeface="+mn-ea"/>
                <a:cs typeface="+mn-cs"/>
              </a:rPr>
              <a:t>Data Standards</a:t>
            </a:r>
            <a:r>
              <a:rPr lang="en-GB" sz="1200" kern="1200" dirty="0" smtClean="0">
                <a:solidFill>
                  <a:schemeClr val="tx1"/>
                </a:solidFill>
                <a:effectLst/>
                <a:latin typeface="+mn-lt"/>
                <a:ea typeface="+mn-ea"/>
                <a:cs typeface="+mn-cs"/>
              </a:rPr>
              <a:t>: Any Government, USGS, or industry standards that apply will need consideration.</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GB" sz="1200" u="sng" kern="1200" dirty="0" smtClean="0">
                <a:solidFill>
                  <a:schemeClr val="tx1"/>
                </a:solidFill>
                <a:effectLst/>
                <a:latin typeface="+mn-lt"/>
                <a:ea typeface="+mn-ea"/>
                <a:cs typeface="+mn-cs"/>
              </a:rPr>
              <a:t>Accuracy Requirements</a:t>
            </a:r>
            <a:r>
              <a:rPr lang="en-GB" sz="1200" kern="1200" dirty="0" smtClean="0">
                <a:solidFill>
                  <a:schemeClr val="tx1"/>
                </a:solidFill>
                <a:effectLst/>
                <a:latin typeface="+mn-lt"/>
                <a:ea typeface="+mn-ea"/>
                <a:cs typeface="+mn-cs"/>
              </a:rPr>
              <a:t>: Among the most familiar accuracy requirements is the locational accuracy for spatial data; but there are other accuracy requirements that you may need to consider as well.</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GB" sz="1200" u="sng" kern="1200" dirty="0" smtClean="0">
                <a:solidFill>
                  <a:schemeClr val="tx1"/>
                </a:solidFill>
                <a:effectLst/>
                <a:latin typeface="+mn-lt"/>
                <a:ea typeface="+mn-ea"/>
                <a:cs typeface="+mn-cs"/>
              </a:rPr>
              <a:t>Cost</a:t>
            </a:r>
            <a:r>
              <a:rPr lang="en-GB" sz="1200" kern="1200" dirty="0" smtClean="0">
                <a:solidFill>
                  <a:schemeClr val="tx1"/>
                </a:solidFill>
                <a:effectLst/>
                <a:latin typeface="+mn-lt"/>
                <a:ea typeface="+mn-ea"/>
                <a:cs typeface="+mn-cs"/>
              </a:rPr>
              <a:t>: Cost is always a consideration. Sometimes it's cheaper to buy than to collect.</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GB" sz="1200" u="sng" kern="1200" dirty="0" smtClean="0">
                <a:solidFill>
                  <a:schemeClr val="tx1"/>
                </a:solidFill>
                <a:effectLst/>
                <a:latin typeface="+mn-lt"/>
                <a:ea typeface="+mn-ea"/>
                <a:cs typeface="+mn-cs"/>
              </a:rPr>
              <a:t>Currency of Data</a:t>
            </a:r>
            <a:r>
              <a:rPr lang="en-GB" sz="1200" kern="1200" dirty="0" smtClean="0">
                <a:solidFill>
                  <a:schemeClr val="tx1"/>
                </a:solidFill>
                <a:effectLst/>
                <a:latin typeface="+mn-lt"/>
                <a:ea typeface="+mn-ea"/>
                <a:cs typeface="+mn-cs"/>
              </a:rPr>
              <a:t>: For many types of work, the data need to be fairly current. For others, data may need to cover a specified time period. For others, data need to be in a specific season. If you are trying to determine vegetation coverage, for example, you may want photographs from the summer, when vegetation is at the highest. If you are trying to look for land forms, you may want winter photos.</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u="sng" kern="1200" dirty="0" smtClean="0">
                <a:solidFill>
                  <a:schemeClr val="tx1"/>
                </a:solidFill>
                <a:effectLst/>
                <a:latin typeface="+mn-lt"/>
                <a:ea typeface="+mn-ea"/>
                <a:cs typeface="+mn-cs"/>
              </a:rPr>
              <a:t>Time Constraints</a:t>
            </a:r>
            <a:r>
              <a:rPr lang="en-GB" sz="1200" kern="1200" dirty="0" smtClean="0">
                <a:solidFill>
                  <a:schemeClr val="tx1"/>
                </a:solidFill>
                <a:effectLst/>
                <a:latin typeface="+mn-lt"/>
                <a:ea typeface="+mn-ea"/>
                <a:cs typeface="+mn-cs"/>
              </a:rPr>
              <a:t>: You should determine how soon you need the data.</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GB" sz="1200" u="sng" kern="1200" dirty="0" smtClean="0">
                <a:solidFill>
                  <a:schemeClr val="tx1"/>
                </a:solidFill>
                <a:effectLst/>
                <a:latin typeface="+mn-lt"/>
                <a:ea typeface="+mn-ea"/>
                <a:cs typeface="+mn-cs"/>
              </a:rPr>
              <a:t>Format</a:t>
            </a:r>
            <a:r>
              <a:rPr lang="en-GB" sz="1200" kern="1200" dirty="0" smtClean="0">
                <a:solidFill>
                  <a:schemeClr val="tx1"/>
                </a:solidFill>
                <a:effectLst/>
                <a:latin typeface="+mn-lt"/>
                <a:ea typeface="+mn-ea"/>
                <a:cs typeface="+mn-cs"/>
              </a:rPr>
              <a:t>: Do you need the data as spatial data, photos, flat files, Excel files, XML files? This may not apply, but you need to determine that for each project.</a:t>
            </a:r>
            <a:endParaRPr lang="en-US" sz="1200" kern="1200" smtClean="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ADC4329A-D957-46FF-93C8-818402605F1B}" type="slidenum">
              <a:rPr lang="en-US" smtClean="0"/>
              <a:t>11</a:t>
            </a:fld>
            <a:endParaRPr lang="en-US"/>
          </a:p>
        </p:txBody>
      </p:sp>
    </p:spTree>
    <p:extLst>
      <p:ext uri="{BB962C8B-B14F-4D97-AF65-F5344CB8AC3E}">
        <p14:creationId xmlns:p14="http://schemas.microsoft.com/office/powerpoint/2010/main" val="3832243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D6ED49-F40B-4C4E-97ED-E9B31F04CB7F}"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6ED49-F40B-4C4E-97ED-E9B31F04CB7F}"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6ED49-F40B-4C4E-97ED-E9B31F04CB7F}"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D6ED49-F40B-4C4E-97ED-E9B31F04CB7F}"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AD6ED49-F40B-4C4E-97ED-E9B31F04CB7F}"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D6ED49-F40B-4C4E-97ED-E9B31F04CB7F}"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556C0-650C-44CA-B0C3-82E9805FAF8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D6ED49-F40B-4C4E-97ED-E9B31F04CB7F}"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D6ED49-F40B-4C4E-97ED-E9B31F04CB7F}"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6ED49-F40B-4C4E-97ED-E9B31F04CB7F}"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AD6ED49-F40B-4C4E-97ED-E9B31F04CB7F}" type="datetimeFigureOut">
              <a:rPr lang="en-US" smtClean="0"/>
              <a:t>3/6/2025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86556C0-650C-44CA-B0C3-82E9805FAF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6ED49-F40B-4C4E-97ED-E9B31F04CB7F}"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556C0-650C-44CA-B0C3-82E9805FAF8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AD6ED49-F40B-4C4E-97ED-E9B31F04CB7F}" type="datetimeFigureOut">
              <a:rPr lang="en-US" smtClean="0"/>
              <a:t>3/6/2025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86556C0-650C-44CA-B0C3-82E9805FAF8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usgs.gov/media/images/data-acquisition-methods-consideration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www.newworldencyclopedia.org/entry/Institutional_repositor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newworldencyclopedia.org/entry/Archive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DIGITAL LIBRARY.</a:t>
            </a:r>
            <a:endParaRPr lang="en-US" dirty="0"/>
          </a:p>
        </p:txBody>
      </p:sp>
      <p:sp>
        <p:nvSpPr>
          <p:cNvPr id="3" name="Subtitle 2"/>
          <p:cNvSpPr>
            <a:spLocks noGrp="1"/>
          </p:cNvSpPr>
          <p:nvPr>
            <p:ph type="subTitle" idx="1"/>
          </p:nvPr>
        </p:nvSpPr>
        <p:spPr/>
        <p:txBody>
          <a:bodyPr/>
          <a:lstStyle/>
          <a:p>
            <a:r>
              <a:rPr lang="en-US" dirty="0" smtClean="0"/>
              <a:t>COURSE OTLINE</a:t>
            </a:r>
            <a:endParaRPr lang="en-US" dirty="0"/>
          </a:p>
        </p:txBody>
      </p:sp>
    </p:spTree>
    <p:extLst>
      <p:ext uri="{BB962C8B-B14F-4D97-AF65-F5344CB8AC3E}">
        <p14:creationId xmlns:p14="http://schemas.microsoft.com/office/powerpoint/2010/main" val="355585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Topic3.</a:t>
            </a:r>
            <a:endParaRPr lang="en-US" dirty="0"/>
          </a:p>
        </p:txBody>
      </p:sp>
      <p:sp>
        <p:nvSpPr>
          <p:cNvPr id="3" name="Text Placeholder 2"/>
          <p:cNvSpPr>
            <a:spLocks noGrp="1"/>
          </p:cNvSpPr>
          <p:nvPr>
            <p:ph type="body" idx="1"/>
          </p:nvPr>
        </p:nvSpPr>
        <p:spPr/>
        <p:txBody>
          <a:bodyPr/>
          <a:lstStyle/>
          <a:p>
            <a:r>
              <a:rPr lang="en-GB" b="1" dirty="0"/>
              <a:t>Acquisition of digital information </a:t>
            </a:r>
            <a:endParaRPr lang="en-US" dirty="0"/>
          </a:p>
          <a:p>
            <a:endParaRPr lang="en-US" dirty="0"/>
          </a:p>
        </p:txBody>
      </p:sp>
    </p:spTree>
    <p:extLst>
      <p:ext uri="{BB962C8B-B14F-4D97-AF65-F5344CB8AC3E}">
        <p14:creationId xmlns:p14="http://schemas.microsoft.com/office/powerpoint/2010/main" val="3578829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263220" y="933412"/>
            <a:ext cx="5493497" cy="1927178"/>
          </a:xfrm>
        </p:spPr>
        <p:txBody>
          <a:bodyPr/>
          <a:lstStyle/>
          <a:p>
            <a:r>
              <a:rPr lang="en-GB" dirty="0"/>
              <a:t>Venn diagram of data acquisition methods &amp; considerations </a:t>
            </a:r>
            <a:r>
              <a:rPr lang="en-US" dirty="0"/>
              <a:t/>
            </a:r>
            <a:br>
              <a:rPr lang="en-US" dirty="0"/>
            </a:br>
            <a:endParaRPr lang="en-US" dirty="0"/>
          </a:p>
        </p:txBody>
      </p:sp>
      <p:pic>
        <p:nvPicPr>
          <p:cNvPr id="5" name="Content Placeholder 4" descr="Venn diagram of data acquisition methods &amp; considerations">
            <a:hlinkClick r:id="rId3"/>
          </p:cNvPr>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419600" y="2819400"/>
            <a:ext cx="4724400" cy="3352799"/>
          </a:xfrm>
          <a:prstGeom prst="rect">
            <a:avLst/>
          </a:prstGeom>
          <a:noFill/>
          <a:ln>
            <a:noFill/>
          </a:ln>
        </p:spPr>
      </p:pic>
    </p:spTree>
    <p:extLst>
      <p:ext uri="{BB962C8B-B14F-4D97-AF65-F5344CB8AC3E}">
        <p14:creationId xmlns:p14="http://schemas.microsoft.com/office/powerpoint/2010/main" val="2087200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Topic1.</a:t>
            </a:r>
            <a:endParaRPr lang="en-US" dirty="0"/>
          </a:p>
        </p:txBody>
      </p:sp>
      <p:sp>
        <p:nvSpPr>
          <p:cNvPr id="3" name="Content Placeholder 2"/>
          <p:cNvSpPr>
            <a:spLocks noGrp="1"/>
          </p:cNvSpPr>
          <p:nvPr>
            <p:ph idx="1"/>
          </p:nvPr>
        </p:nvSpPr>
        <p:spPr/>
        <p:txBody>
          <a:bodyPr/>
          <a:lstStyle/>
          <a:p>
            <a:r>
              <a:rPr lang="en-GB" dirty="0" smtClean="0"/>
              <a:t>Introduction </a:t>
            </a:r>
            <a:r>
              <a:rPr lang="en-GB" dirty="0"/>
              <a:t>to Digital Library</a:t>
            </a:r>
            <a:endParaRPr lang="en-US" dirty="0"/>
          </a:p>
          <a:p>
            <a:pPr lvl="0"/>
            <a:r>
              <a:rPr lang="en-GB" dirty="0"/>
              <a:t>Meaning of digital Library</a:t>
            </a:r>
            <a:endParaRPr lang="en-US" dirty="0"/>
          </a:p>
          <a:p>
            <a:pPr lvl="0"/>
            <a:r>
              <a:rPr lang="en-GB" dirty="0"/>
              <a:t>Purpose of digital library</a:t>
            </a:r>
            <a:endParaRPr lang="en-US" dirty="0"/>
          </a:p>
          <a:p>
            <a:pPr lvl="0"/>
            <a:r>
              <a:rPr lang="en-GB" dirty="0"/>
              <a:t>Historical background of digital library</a:t>
            </a:r>
            <a:endParaRPr lang="en-US" dirty="0"/>
          </a:p>
          <a:p>
            <a:pPr lvl="0"/>
            <a:r>
              <a:rPr lang="en-GB" dirty="0"/>
              <a:t>Nature of digital libraries</a:t>
            </a:r>
            <a:endParaRPr lang="en-US" dirty="0"/>
          </a:p>
          <a:p>
            <a:endParaRPr lang="en-US" dirty="0"/>
          </a:p>
        </p:txBody>
      </p:sp>
    </p:spTree>
    <p:extLst>
      <p:ext uri="{BB962C8B-B14F-4D97-AF65-F5344CB8AC3E}">
        <p14:creationId xmlns:p14="http://schemas.microsoft.com/office/powerpoint/2010/main" val="116520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Topic2.</a:t>
            </a:r>
            <a:endParaRPr lang="en-US" dirty="0"/>
          </a:p>
        </p:txBody>
      </p:sp>
      <p:sp>
        <p:nvSpPr>
          <p:cNvPr id="3" name="Content Placeholder 2"/>
          <p:cNvSpPr>
            <a:spLocks noGrp="1"/>
          </p:cNvSpPr>
          <p:nvPr>
            <p:ph idx="1"/>
          </p:nvPr>
        </p:nvSpPr>
        <p:spPr/>
        <p:txBody>
          <a:bodyPr/>
          <a:lstStyle/>
          <a:p>
            <a:r>
              <a:rPr lang="en-GB" dirty="0" smtClean="0"/>
              <a:t>Digital </a:t>
            </a:r>
            <a:r>
              <a:rPr lang="en-GB" dirty="0"/>
              <a:t>Information resources</a:t>
            </a:r>
            <a:endParaRPr lang="en-US" dirty="0"/>
          </a:p>
          <a:p>
            <a:pPr lvl="0"/>
            <a:r>
              <a:rPr lang="en-GB" dirty="0"/>
              <a:t>Meaning of digital information resources</a:t>
            </a:r>
            <a:endParaRPr lang="en-US" dirty="0"/>
          </a:p>
          <a:p>
            <a:pPr lvl="0"/>
            <a:r>
              <a:rPr lang="en-GB" dirty="0"/>
              <a:t>Purpose of digital information resources</a:t>
            </a:r>
            <a:endParaRPr lang="en-US" dirty="0"/>
          </a:p>
          <a:p>
            <a:pPr lvl="0"/>
            <a:r>
              <a:rPr lang="en-GB" dirty="0"/>
              <a:t>Types of digital information resources</a:t>
            </a:r>
            <a:endParaRPr lang="en-US" dirty="0"/>
          </a:p>
          <a:p>
            <a:endParaRPr lang="en-US" dirty="0"/>
          </a:p>
        </p:txBody>
      </p:sp>
    </p:spTree>
    <p:extLst>
      <p:ext uri="{BB962C8B-B14F-4D97-AF65-F5344CB8AC3E}">
        <p14:creationId xmlns:p14="http://schemas.microsoft.com/office/powerpoint/2010/main" val="168798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3.</a:t>
            </a:r>
            <a:endParaRPr lang="en-US" dirty="0"/>
          </a:p>
        </p:txBody>
      </p:sp>
      <p:sp>
        <p:nvSpPr>
          <p:cNvPr id="3" name="Content Placeholder 2"/>
          <p:cNvSpPr>
            <a:spLocks noGrp="1"/>
          </p:cNvSpPr>
          <p:nvPr>
            <p:ph idx="1"/>
          </p:nvPr>
        </p:nvSpPr>
        <p:spPr/>
        <p:txBody>
          <a:bodyPr/>
          <a:lstStyle/>
          <a:p>
            <a:r>
              <a:rPr lang="en-GB" dirty="0" smtClean="0"/>
              <a:t>Acquisition </a:t>
            </a:r>
            <a:r>
              <a:rPr lang="en-GB" dirty="0"/>
              <a:t>of digital information </a:t>
            </a:r>
            <a:endParaRPr lang="en-US" dirty="0"/>
          </a:p>
          <a:p>
            <a:pPr lvl="0"/>
            <a:r>
              <a:rPr lang="en-GB" dirty="0"/>
              <a:t>Sources of digital information resources</a:t>
            </a:r>
            <a:endParaRPr lang="en-US" dirty="0"/>
          </a:p>
          <a:p>
            <a:pPr lvl="0"/>
            <a:r>
              <a:rPr lang="en-GB" dirty="0"/>
              <a:t>Methods of acquiring digital information materials</a:t>
            </a:r>
            <a:endParaRPr lang="en-US" dirty="0"/>
          </a:p>
          <a:p>
            <a:pPr lvl="0"/>
            <a:r>
              <a:rPr lang="en-GB" dirty="0"/>
              <a:t>Criteria for selecting digital information materials</a:t>
            </a:r>
            <a:endParaRPr lang="en-US" dirty="0"/>
          </a:p>
          <a:p>
            <a:endParaRPr lang="en-US" dirty="0"/>
          </a:p>
        </p:txBody>
      </p:sp>
    </p:spTree>
    <p:extLst>
      <p:ext uri="{BB962C8B-B14F-4D97-AF65-F5344CB8AC3E}">
        <p14:creationId xmlns:p14="http://schemas.microsoft.com/office/powerpoint/2010/main" val="335553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Topic1.</a:t>
            </a:r>
            <a:endParaRPr lang="en-US" dirty="0"/>
          </a:p>
        </p:txBody>
      </p:sp>
      <p:sp>
        <p:nvSpPr>
          <p:cNvPr id="3" name="Text Placeholder 2"/>
          <p:cNvSpPr>
            <a:spLocks noGrp="1"/>
          </p:cNvSpPr>
          <p:nvPr>
            <p:ph type="body" idx="1"/>
          </p:nvPr>
        </p:nvSpPr>
        <p:spPr/>
        <p:txBody>
          <a:bodyPr/>
          <a:lstStyle/>
          <a:p>
            <a:r>
              <a:rPr lang="en-GB" b="1" dirty="0"/>
              <a:t>Introduction to Digital Library</a:t>
            </a:r>
            <a:endParaRPr lang="en-US" dirty="0"/>
          </a:p>
        </p:txBody>
      </p:sp>
    </p:spTree>
    <p:extLst>
      <p:ext uri="{BB962C8B-B14F-4D97-AF65-F5344CB8AC3E}">
        <p14:creationId xmlns:p14="http://schemas.microsoft.com/office/powerpoint/2010/main" val="386708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Advantages/Importance</a:t>
            </a:r>
            <a:endParaRPr lang="en-US" dirty="0"/>
          </a:p>
        </p:txBody>
      </p:sp>
      <p:sp>
        <p:nvSpPr>
          <p:cNvPr id="3" name="Content Placeholder 2"/>
          <p:cNvSpPr>
            <a:spLocks noGrp="1"/>
          </p:cNvSpPr>
          <p:nvPr>
            <p:ph idx="1"/>
          </p:nvPr>
        </p:nvSpPr>
        <p:spPr>
          <a:xfrm>
            <a:off x="3657600" y="2618912"/>
            <a:ext cx="4899731" cy="3553288"/>
          </a:xfrm>
        </p:spPr>
        <p:txBody>
          <a:bodyPr>
            <a:normAutofit fontScale="40000" lnSpcReduction="20000"/>
          </a:bodyPr>
          <a:lstStyle/>
          <a:p>
            <a:pPr lvl="0"/>
            <a:r>
              <a:rPr lang="en-GB" dirty="0"/>
              <a:t>Round the clock availability. A major advantage of digital libraries is that people can gain access to the information at any time, night or day.</a:t>
            </a:r>
            <a:endParaRPr lang="en-US" dirty="0"/>
          </a:p>
          <a:p>
            <a:pPr lvl="0"/>
            <a:r>
              <a:rPr lang="en-GB" dirty="0"/>
              <a:t>Multiple access. The same resources can be used simultaneously by a number of institutions and patrons</a:t>
            </a:r>
            <a:endParaRPr lang="en-US" dirty="0"/>
          </a:p>
          <a:p>
            <a:pPr lvl="0"/>
            <a:r>
              <a:rPr lang="en-GB" dirty="0"/>
              <a:t>Information retrieval. The user is able to use any search term (word, phrase, title, name, subject) to search the entire collection</a:t>
            </a:r>
            <a:endParaRPr lang="en-US" dirty="0"/>
          </a:p>
          <a:p>
            <a:pPr lvl="0"/>
            <a:r>
              <a:rPr lang="en-GB" dirty="0"/>
              <a:t> Preservation and conservation. Digitization is not a long-term preservation solution for physical collections, but does succeed in providing access copies for materials that would otherwise fall to degradation from repeated use. </a:t>
            </a:r>
            <a:endParaRPr lang="en-US" dirty="0"/>
          </a:p>
          <a:p>
            <a:pPr lvl="0"/>
            <a:r>
              <a:rPr lang="en-GB" dirty="0"/>
              <a:t>Space. Whereas traditional libraries are limited by storage space, digital libraries have the potential to store much more information, simply because digital information requires very little physical space to contain them and media storage technologies are more affordable than ever before.</a:t>
            </a:r>
            <a:endParaRPr lang="en-US" dirty="0"/>
          </a:p>
          <a:p>
            <a:endParaRPr lang="en-US" dirty="0"/>
          </a:p>
        </p:txBody>
      </p:sp>
      <p:sp>
        <p:nvSpPr>
          <p:cNvPr id="4" name="Text Placeholder 3"/>
          <p:cNvSpPr>
            <a:spLocks noGrp="1"/>
          </p:cNvSpPr>
          <p:nvPr>
            <p:ph type="body" sz="half" idx="2"/>
          </p:nvPr>
        </p:nvSpPr>
        <p:spPr/>
        <p:txBody>
          <a:bodyPr/>
          <a:lstStyle/>
          <a:p>
            <a:r>
              <a:rPr lang="en-US" dirty="0" smtClean="0"/>
              <a:t>OF DIGITAL LIBRARY</a:t>
            </a:r>
            <a:endParaRPr lang="en-US" dirty="0"/>
          </a:p>
        </p:txBody>
      </p:sp>
    </p:spTree>
    <p:extLst>
      <p:ext uri="{BB962C8B-B14F-4D97-AF65-F5344CB8AC3E}">
        <p14:creationId xmlns:p14="http://schemas.microsoft.com/office/powerpoint/2010/main" val="3460461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Problems or challenges</a:t>
            </a:r>
            <a:r>
              <a:rPr lang="en-US" dirty="0"/>
              <a:t/>
            </a:r>
            <a:br>
              <a:rPr lang="en-US" dirty="0"/>
            </a:br>
            <a:endParaRPr lang="en-US" dirty="0"/>
          </a:p>
        </p:txBody>
      </p:sp>
      <p:sp>
        <p:nvSpPr>
          <p:cNvPr id="3" name="Content Placeholder 2"/>
          <p:cNvSpPr>
            <a:spLocks noGrp="1"/>
          </p:cNvSpPr>
          <p:nvPr>
            <p:ph idx="1"/>
          </p:nvPr>
        </p:nvSpPr>
        <p:spPr/>
        <p:txBody>
          <a:bodyPr/>
          <a:lstStyle/>
          <a:p>
            <a:pPr lvl="1"/>
            <a:r>
              <a:rPr lang="en-GB" b="1" dirty="0"/>
              <a:t>Developments in technology</a:t>
            </a:r>
            <a:endParaRPr lang="en-US" sz="3600" dirty="0"/>
          </a:p>
          <a:p>
            <a:pPr lvl="1"/>
            <a:r>
              <a:rPr lang="en-GB" b="1" dirty="0"/>
              <a:t>Copyrights</a:t>
            </a:r>
            <a:endParaRPr lang="en-US" sz="3600" dirty="0"/>
          </a:p>
          <a:p>
            <a:endParaRPr lang="en-US" dirty="0"/>
          </a:p>
        </p:txBody>
      </p:sp>
    </p:spTree>
    <p:extLst>
      <p:ext uri="{BB962C8B-B14F-4D97-AF65-F5344CB8AC3E}">
        <p14:creationId xmlns:p14="http://schemas.microsoft.com/office/powerpoint/2010/main" val="108797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digital libraries</a:t>
            </a:r>
            <a:endParaRPr lang="en-US" dirty="0"/>
          </a:p>
        </p:txBody>
      </p:sp>
      <p:sp>
        <p:nvSpPr>
          <p:cNvPr id="3" name="Content Placeholder 2"/>
          <p:cNvSpPr>
            <a:spLocks noGrp="1"/>
          </p:cNvSpPr>
          <p:nvPr>
            <p:ph idx="1"/>
          </p:nvPr>
        </p:nvSpPr>
        <p:spPr/>
        <p:txBody>
          <a:bodyPr>
            <a:normAutofit lnSpcReduction="10000"/>
          </a:bodyPr>
          <a:lstStyle/>
          <a:p>
            <a:pPr lvl="0"/>
            <a:r>
              <a:rPr lang="en-GB" dirty="0"/>
              <a:t>Academic repositories</a:t>
            </a:r>
            <a:endParaRPr lang="en-US" dirty="0"/>
          </a:p>
          <a:p>
            <a:r>
              <a:rPr lang="en-GB" dirty="0"/>
              <a:t>Many academic libraries are actively involved in building </a:t>
            </a:r>
            <a:r>
              <a:rPr lang="en-GB" dirty="0">
                <a:hlinkClick r:id="rId3" tooltip="Institutional repository"/>
              </a:rPr>
              <a:t>institutional repositories</a:t>
            </a:r>
            <a:r>
              <a:rPr lang="en-GB" dirty="0"/>
              <a:t> of the institution's books, papers, theses, and other works which can be digitized or were "born digital." Many of these repositories are made available to the general public with few restrictions, in accordance with the goals of open access. Institutional, truly free, and corporate repositories are often referred to as digital </a:t>
            </a:r>
            <a:r>
              <a:rPr lang="en-GB" dirty="0" smtClean="0"/>
              <a:t>libraries</a:t>
            </a:r>
          </a:p>
          <a:p>
            <a:pPr lvl="0"/>
            <a:r>
              <a:rPr lang="en-GB" dirty="0"/>
              <a:t>Digital archives</a:t>
            </a:r>
            <a:endParaRPr lang="en-US" dirty="0"/>
          </a:p>
          <a:p>
            <a:r>
              <a:rPr lang="en-GB" dirty="0">
                <a:hlinkClick r:id="rId4" tooltip="Archives"/>
              </a:rPr>
              <a:t>Archives</a:t>
            </a:r>
            <a:r>
              <a:rPr lang="en-GB" dirty="0"/>
              <a:t> differ from libraries in several ways. Traditionally, archives were defined as: </a:t>
            </a:r>
            <a:endParaRPr lang="en-US" dirty="0"/>
          </a:p>
          <a:p>
            <a:r>
              <a:rPr lang="en-GB" dirty="0"/>
              <a:t>Having unique contents. Whereas a book may be found at many different libraries, depending on its rarity, the records in an archive are usually one-of-a-kind, and cannot be found or consulted at any other location except at the archive that holds them</a:t>
            </a:r>
            <a:endParaRPr lang="en-US" dirty="0"/>
          </a:p>
          <a:p>
            <a:endParaRPr lang="en-US" dirty="0"/>
          </a:p>
        </p:txBody>
      </p:sp>
    </p:spTree>
    <p:extLst>
      <p:ext uri="{BB962C8B-B14F-4D97-AF65-F5344CB8AC3E}">
        <p14:creationId xmlns:p14="http://schemas.microsoft.com/office/powerpoint/2010/main" val="1751041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Topic2</a:t>
            </a:r>
            <a:endParaRPr lang="en-US" dirty="0"/>
          </a:p>
        </p:txBody>
      </p:sp>
      <p:sp>
        <p:nvSpPr>
          <p:cNvPr id="3" name="Subtitle 2"/>
          <p:cNvSpPr>
            <a:spLocks noGrp="1"/>
          </p:cNvSpPr>
          <p:nvPr>
            <p:ph type="subTitle" idx="1"/>
          </p:nvPr>
        </p:nvSpPr>
        <p:spPr/>
        <p:txBody>
          <a:bodyPr/>
          <a:lstStyle/>
          <a:p>
            <a:r>
              <a:rPr lang="en-GB" b="1" dirty="0"/>
              <a:t>Digital Information resources</a:t>
            </a:r>
            <a:endParaRPr lang="en-US" dirty="0"/>
          </a:p>
        </p:txBody>
      </p:sp>
    </p:spTree>
    <p:extLst>
      <p:ext uri="{BB962C8B-B14F-4D97-AF65-F5344CB8AC3E}">
        <p14:creationId xmlns:p14="http://schemas.microsoft.com/office/powerpoint/2010/main" val="33939223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25</TotalTime>
  <Words>677</Words>
  <Application>Microsoft Office PowerPoint</Application>
  <PresentationFormat>On-screen Show (4:3)</PresentationFormat>
  <Paragraphs>94</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Angles</vt:lpstr>
      <vt:lpstr>DIGITAL LIBRARY.</vt:lpstr>
      <vt:lpstr>Topic1.</vt:lpstr>
      <vt:lpstr>Topic2.</vt:lpstr>
      <vt:lpstr>Topic 3.</vt:lpstr>
      <vt:lpstr>Topic1.</vt:lpstr>
      <vt:lpstr>Advantages/Importance</vt:lpstr>
      <vt:lpstr>Problems or challenges </vt:lpstr>
      <vt:lpstr>Types of digital libraries</vt:lpstr>
      <vt:lpstr>Topic2</vt:lpstr>
      <vt:lpstr>Topic3.</vt:lpstr>
      <vt:lpstr>Venn diagram of data acquisition methods &amp; considerations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LIBRARY.</dc:title>
  <dc:creator>PC</dc:creator>
  <cp:lastModifiedBy>PC</cp:lastModifiedBy>
  <cp:revision>3</cp:revision>
  <dcterms:created xsi:type="dcterms:W3CDTF">2025-03-06T11:53:27Z</dcterms:created>
  <dcterms:modified xsi:type="dcterms:W3CDTF">2025-03-06T12:19:07Z</dcterms:modified>
</cp:coreProperties>
</file>